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59075" y="631316"/>
            <a:ext cx="7673848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9473" y="1152296"/>
            <a:ext cx="8433053" cy="1307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xeris.it/Hazard/index.html" TargetMode="External"/><Relationship Id="rId3" Type="http://schemas.openxmlformats.org/officeDocument/2006/relationships/image" Target="../media/image1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203198"/>
            <a:ext cx="8986520" cy="48831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 spc="5" b="1">
                <a:latin typeface="Arial Black"/>
                <a:cs typeface="Arial Black"/>
              </a:rPr>
              <a:t>The </a:t>
            </a:r>
            <a:r>
              <a:rPr dirty="0" sz="1600" spc="-5" b="1">
                <a:latin typeface="Arial Black"/>
                <a:cs typeface="Arial Black"/>
              </a:rPr>
              <a:t>Cascadia subduction </a:t>
            </a:r>
            <a:r>
              <a:rPr dirty="0" sz="1600" spc="-10" b="1">
                <a:latin typeface="Arial Black"/>
                <a:cs typeface="Arial Black"/>
              </a:rPr>
              <a:t>zone </a:t>
            </a:r>
            <a:r>
              <a:rPr dirty="0" sz="1600" spc="-5" b="1">
                <a:latin typeface="Arial Black"/>
                <a:cs typeface="Arial Black"/>
              </a:rPr>
              <a:t>introduced a </a:t>
            </a:r>
            <a:r>
              <a:rPr dirty="0" sz="1600" b="1">
                <a:latin typeface="Arial Black"/>
                <a:cs typeface="Arial Black"/>
              </a:rPr>
              <a:t>whole </a:t>
            </a:r>
            <a:r>
              <a:rPr dirty="0" sz="1600" spc="-5" b="1">
                <a:latin typeface="Arial Black"/>
                <a:cs typeface="Arial Black"/>
              </a:rPr>
              <a:t>new ballgame </a:t>
            </a:r>
            <a:r>
              <a:rPr dirty="0" sz="1600" spc="-10" b="1">
                <a:latin typeface="Arial Black"/>
                <a:cs typeface="Arial Black"/>
              </a:rPr>
              <a:t>for </a:t>
            </a:r>
            <a:r>
              <a:rPr dirty="0" sz="1600" spc="-5" b="1">
                <a:latin typeface="Arial Black"/>
                <a:cs typeface="Arial Black"/>
              </a:rPr>
              <a:t>Earthquake  </a:t>
            </a:r>
            <a:r>
              <a:rPr dirty="0" sz="1600" b="1">
                <a:latin typeface="Arial Black"/>
                <a:cs typeface="Arial Black"/>
              </a:rPr>
              <a:t>Hazards here </a:t>
            </a:r>
            <a:r>
              <a:rPr dirty="0" sz="1600" spc="-5" b="1">
                <a:latin typeface="Arial Black"/>
                <a:cs typeface="Arial Black"/>
              </a:rPr>
              <a:t>in the </a:t>
            </a:r>
            <a:r>
              <a:rPr dirty="0" sz="1600" spc="-10" b="1">
                <a:latin typeface="Arial Black"/>
                <a:cs typeface="Arial Black"/>
              </a:rPr>
              <a:t>Pacific </a:t>
            </a:r>
            <a:r>
              <a:rPr dirty="0" sz="1600" spc="5" b="1">
                <a:latin typeface="Arial Black"/>
                <a:cs typeface="Arial Black"/>
              </a:rPr>
              <a:t>Northwest </a:t>
            </a:r>
            <a:r>
              <a:rPr dirty="0" sz="1600" spc="-5" b="1">
                <a:latin typeface="Arial Black"/>
                <a:cs typeface="Arial Black"/>
              </a:rPr>
              <a:t>– making our </a:t>
            </a:r>
            <a:r>
              <a:rPr dirty="0" sz="1600" spc="-10" b="1">
                <a:latin typeface="Arial Black"/>
                <a:cs typeface="Arial Black"/>
              </a:rPr>
              <a:t>WORLD now </a:t>
            </a:r>
            <a:r>
              <a:rPr dirty="0" sz="1600" spc="5" b="1">
                <a:latin typeface="Arial Black"/>
                <a:cs typeface="Arial Black"/>
              </a:rPr>
              <a:t>more</a:t>
            </a:r>
            <a:r>
              <a:rPr dirty="0" sz="1600" spc="360" b="1">
                <a:latin typeface="Arial Black"/>
                <a:cs typeface="Arial Black"/>
              </a:rPr>
              <a:t> </a:t>
            </a:r>
            <a:r>
              <a:rPr dirty="0" sz="1600" spc="-5" b="1">
                <a:latin typeface="Arial Black"/>
                <a:cs typeface="Arial Black"/>
              </a:rPr>
              <a:t>SERIOUS!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7855" y="2241804"/>
            <a:ext cx="6876288" cy="3599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2450" y="588390"/>
            <a:ext cx="8503285" cy="115443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algn="just" marL="12700" marR="5080">
              <a:lnSpc>
                <a:spcPts val="2160"/>
              </a:lnSpc>
              <a:spcBef>
                <a:spcPts val="375"/>
              </a:spcBef>
            </a:pPr>
            <a:r>
              <a:rPr dirty="0" sz="2000" spc="15" b="1">
                <a:latin typeface="Arial Black"/>
                <a:cs typeface="Arial Black"/>
              </a:rPr>
              <a:t>The </a:t>
            </a:r>
            <a:r>
              <a:rPr dirty="0" sz="2000" b="1">
                <a:latin typeface="Arial Black"/>
                <a:cs typeface="Arial Black"/>
              </a:rPr>
              <a:t>scenario-based NDSHA modeling </a:t>
            </a:r>
            <a:r>
              <a:rPr dirty="0" sz="2000" spc="-5" b="1">
                <a:latin typeface="Arial Black"/>
                <a:cs typeface="Arial Black"/>
              </a:rPr>
              <a:t>technique </a:t>
            </a:r>
            <a:r>
              <a:rPr dirty="0" sz="2000" b="1">
                <a:latin typeface="Arial Black"/>
                <a:cs typeface="Arial Black"/>
              </a:rPr>
              <a:t>is </a:t>
            </a:r>
            <a:r>
              <a:rPr dirty="0" sz="2000" spc="-15" b="1">
                <a:latin typeface="Arial Black"/>
                <a:cs typeface="Arial Black"/>
              </a:rPr>
              <a:t>developed  </a:t>
            </a:r>
            <a:r>
              <a:rPr dirty="0" sz="2000" spc="5" b="1">
                <a:latin typeface="Arial Black"/>
                <a:cs typeface="Arial Black"/>
              </a:rPr>
              <a:t>from </a:t>
            </a:r>
            <a:r>
              <a:rPr dirty="0" sz="2000" b="1">
                <a:latin typeface="Arial Black"/>
                <a:cs typeface="Arial Black"/>
              </a:rPr>
              <a:t>comprehensive </a:t>
            </a:r>
            <a:r>
              <a:rPr dirty="0" sz="2000" spc="-5" b="1">
                <a:latin typeface="Arial Black"/>
                <a:cs typeface="Arial Black"/>
              </a:rPr>
              <a:t>geophysical knowledge </a:t>
            </a:r>
            <a:r>
              <a:rPr dirty="0" sz="2000" b="1">
                <a:latin typeface="Arial Black"/>
                <a:cs typeface="Arial Black"/>
              </a:rPr>
              <a:t>of : </a:t>
            </a:r>
            <a:r>
              <a:rPr dirty="0" sz="2000" spc="-5" b="1">
                <a:latin typeface="Arial Black"/>
                <a:cs typeface="Arial Black"/>
              </a:rPr>
              <a:t>(i) </a:t>
            </a:r>
            <a:r>
              <a:rPr dirty="0" sz="2000" b="1">
                <a:latin typeface="Arial Black"/>
                <a:cs typeface="Arial Black"/>
              </a:rPr>
              <a:t>seismic  </a:t>
            </a:r>
            <a:r>
              <a:rPr dirty="0" sz="2000" spc="5" b="1">
                <a:latin typeface="Arial Black"/>
                <a:cs typeface="Arial Black"/>
              </a:rPr>
              <a:t>source </a:t>
            </a:r>
            <a:r>
              <a:rPr dirty="0" sz="2000" b="1">
                <a:latin typeface="Arial Black"/>
                <a:cs typeface="Arial Black"/>
              </a:rPr>
              <a:t>process ; (ii) propagation of earthquake </a:t>
            </a:r>
            <a:r>
              <a:rPr dirty="0" sz="2000" spc="-25" b="1">
                <a:latin typeface="Arial Black"/>
                <a:cs typeface="Arial Black"/>
              </a:rPr>
              <a:t>waves </a:t>
            </a:r>
            <a:r>
              <a:rPr dirty="0" sz="2000" b="1">
                <a:latin typeface="Arial Black"/>
                <a:cs typeface="Arial Black"/>
              </a:rPr>
              <a:t>; (iii)  </a:t>
            </a:r>
            <a:r>
              <a:rPr dirty="0" sz="2000" spc="-5" b="1">
                <a:latin typeface="Arial Black"/>
                <a:cs typeface="Arial Black"/>
              </a:rPr>
              <a:t>combined </a:t>
            </a:r>
            <a:r>
              <a:rPr dirty="0" sz="2000" b="1">
                <a:latin typeface="Arial Black"/>
                <a:cs typeface="Arial Black"/>
              </a:rPr>
              <a:t>interactions with site</a:t>
            </a:r>
            <a:r>
              <a:rPr dirty="0" sz="2000" spc="-25" b="1">
                <a:latin typeface="Arial Black"/>
                <a:cs typeface="Arial Black"/>
              </a:rPr>
              <a:t> </a:t>
            </a:r>
            <a:r>
              <a:rPr dirty="0" sz="2000" spc="-5" b="1">
                <a:latin typeface="Arial Black"/>
                <a:cs typeface="Arial Black"/>
              </a:rPr>
              <a:t>conditions.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2450" y="1946480"/>
            <a:ext cx="8455025" cy="61912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484"/>
              </a:spcBef>
              <a:tabLst>
                <a:tab pos="866140" algn="l"/>
                <a:tab pos="2035175" algn="l"/>
                <a:tab pos="3673475" algn="l"/>
                <a:tab pos="5589270" algn="l"/>
                <a:tab pos="7183755" algn="l"/>
              </a:tabLst>
            </a:pPr>
            <a:r>
              <a:rPr dirty="0" sz="2000" spc="10" b="1">
                <a:latin typeface="Arial Black"/>
                <a:cs typeface="Arial Black"/>
              </a:rPr>
              <a:t>Thus	</a:t>
            </a:r>
            <a:r>
              <a:rPr dirty="0" sz="2000" b="1">
                <a:latin typeface="Arial Black"/>
                <a:cs typeface="Arial Black"/>
              </a:rPr>
              <a:t>NDSHA	</a:t>
            </a:r>
            <a:r>
              <a:rPr dirty="0" sz="2000" spc="-5" b="1">
                <a:latin typeface="Arial Black"/>
                <a:cs typeface="Arial Black"/>
              </a:rPr>
              <a:t>effectively	accounts</a:t>
            </a:r>
            <a:r>
              <a:rPr dirty="0" sz="2000" spc="25" b="1">
                <a:latin typeface="Arial Black"/>
                <a:cs typeface="Arial Black"/>
              </a:rPr>
              <a:t> </a:t>
            </a:r>
            <a:r>
              <a:rPr dirty="0" sz="2000" spc="-15" b="1">
                <a:latin typeface="Arial Black"/>
                <a:cs typeface="Arial Black"/>
              </a:rPr>
              <a:t>for	</a:t>
            </a:r>
            <a:r>
              <a:rPr dirty="0" sz="2000" spc="-5" b="1">
                <a:latin typeface="Arial Black"/>
                <a:cs typeface="Arial Black"/>
              </a:rPr>
              <a:t>the</a:t>
            </a:r>
            <a:r>
              <a:rPr dirty="0" sz="2000" spc="-10" b="1">
                <a:latin typeface="Arial Black"/>
                <a:cs typeface="Arial Black"/>
              </a:rPr>
              <a:t> </a:t>
            </a:r>
            <a:r>
              <a:rPr dirty="0" sz="2100" spc="-60" b="1">
                <a:latin typeface="Arial Black"/>
                <a:cs typeface="Arial Black"/>
              </a:rPr>
              <a:t>tensor	</a:t>
            </a:r>
            <a:r>
              <a:rPr dirty="0" sz="2000" spc="-5" b="1">
                <a:latin typeface="Arial Black"/>
                <a:cs typeface="Arial Black"/>
              </a:rPr>
              <a:t>nature</a:t>
            </a:r>
            <a:r>
              <a:rPr dirty="0" sz="2000" spc="-60" b="1">
                <a:latin typeface="Arial Black"/>
                <a:cs typeface="Arial Black"/>
              </a:rPr>
              <a:t> </a:t>
            </a:r>
            <a:r>
              <a:rPr dirty="0" sz="2000" b="1">
                <a:latin typeface="Arial Black"/>
                <a:cs typeface="Arial Black"/>
              </a:rPr>
              <a:t>of  earthquake </a:t>
            </a:r>
            <a:r>
              <a:rPr dirty="0" sz="2000" spc="10" b="1">
                <a:latin typeface="Arial Black"/>
                <a:cs typeface="Arial Black"/>
              </a:rPr>
              <a:t>ground</a:t>
            </a:r>
            <a:r>
              <a:rPr dirty="0" sz="2000" spc="35" b="1">
                <a:latin typeface="Arial Black"/>
                <a:cs typeface="Arial Black"/>
              </a:rPr>
              <a:t> </a:t>
            </a:r>
            <a:r>
              <a:rPr dirty="0" sz="2000" b="1">
                <a:latin typeface="Arial Black"/>
                <a:cs typeface="Arial Black"/>
              </a:rPr>
              <a:t>motions.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08120" y="2833116"/>
            <a:ext cx="3837431" cy="3613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7620" marR="5080" indent="-635">
              <a:lnSpc>
                <a:spcPct val="106900"/>
              </a:lnSpc>
              <a:spcBef>
                <a:spcPts val="100"/>
              </a:spcBef>
            </a:pPr>
            <a:r>
              <a:rPr dirty="0" spc="-10"/>
              <a:t>The </a:t>
            </a:r>
            <a:r>
              <a:rPr dirty="0" spc="-5"/>
              <a:t>procedure </a:t>
            </a:r>
            <a:r>
              <a:rPr dirty="0" spc="-10"/>
              <a:t>for the </a:t>
            </a:r>
            <a:r>
              <a:rPr dirty="0" spc="-5"/>
              <a:t>NDSHA </a:t>
            </a:r>
            <a:r>
              <a:rPr dirty="0" spc="-10"/>
              <a:t>derived Seismic Hazard  </a:t>
            </a:r>
            <a:r>
              <a:rPr dirty="0" spc="-5"/>
              <a:t>Maps at </a:t>
            </a:r>
            <a:r>
              <a:rPr dirty="0" spc="-10"/>
              <a:t>the regional </a:t>
            </a:r>
            <a:r>
              <a:rPr dirty="0" spc="-5"/>
              <a:t>scale is </a:t>
            </a:r>
            <a:r>
              <a:rPr dirty="0" spc="-10"/>
              <a:t>described </a:t>
            </a:r>
            <a:r>
              <a:rPr dirty="0" spc="-5"/>
              <a:t>in some </a:t>
            </a:r>
            <a:r>
              <a:rPr dirty="0" spc="-10"/>
              <a:t>detail</a:t>
            </a:r>
            <a:r>
              <a:rPr dirty="0" spc="165"/>
              <a:t> </a:t>
            </a:r>
            <a:r>
              <a:rPr dirty="0" spc="-5"/>
              <a:t>at:</a:t>
            </a:r>
          </a:p>
          <a:p>
            <a:pPr algn="ctr" marL="879475">
              <a:lnSpc>
                <a:spcPct val="100000"/>
              </a:lnSpc>
              <a:spcBef>
                <a:spcPts val="200"/>
              </a:spcBef>
            </a:pPr>
            <a:r>
              <a:rPr dirty="0" u="heavy" sz="29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http://www.xeris.it/Hazard/index.html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2012950" y="3154426"/>
            <a:ext cx="8322945" cy="126936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12700" marR="5080">
              <a:lnSpc>
                <a:spcPct val="80000"/>
              </a:lnSpc>
              <a:spcBef>
                <a:spcPts val="675"/>
              </a:spcBef>
            </a:pPr>
            <a:r>
              <a:rPr dirty="0" sz="2400" spc="-10">
                <a:latin typeface="Calibri"/>
                <a:cs typeface="Calibri"/>
              </a:rPr>
              <a:t>Development </a:t>
            </a:r>
            <a:r>
              <a:rPr dirty="0" sz="2400" spc="-5">
                <a:latin typeface="Calibri"/>
                <a:cs typeface="Calibri"/>
              </a:rPr>
              <a:t>of seismic </a:t>
            </a:r>
            <a:r>
              <a:rPr dirty="0" sz="2400" spc="-15">
                <a:latin typeface="Calibri"/>
                <a:cs typeface="Calibri"/>
              </a:rPr>
              <a:t>hazard </a:t>
            </a:r>
            <a:r>
              <a:rPr dirty="0" sz="2400" spc="-5">
                <a:latin typeface="Calibri"/>
                <a:cs typeface="Calibri"/>
              </a:rPr>
              <a:t>maps </a:t>
            </a:r>
            <a:r>
              <a:rPr dirty="0" sz="2400" spc="-15">
                <a:latin typeface="Calibri"/>
                <a:cs typeface="Calibri"/>
              </a:rPr>
              <a:t>at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regional scale, based  on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computation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complete synthetic seismograms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taking  </a:t>
            </a:r>
            <a:r>
              <a:rPr dirty="0" sz="2400" spc="-15">
                <a:latin typeface="Calibri"/>
                <a:cs typeface="Calibri"/>
              </a:rPr>
              <a:t>into </a:t>
            </a:r>
            <a:r>
              <a:rPr dirty="0" sz="2400" spc="-10">
                <a:latin typeface="Calibri"/>
                <a:cs typeface="Calibri"/>
              </a:rPr>
              <a:t>account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seismic </a:t>
            </a:r>
            <a:r>
              <a:rPr dirty="0" sz="2400" spc="-30">
                <a:latin typeface="Calibri"/>
                <a:cs typeface="Calibri"/>
              </a:rPr>
              <a:t>history, </a:t>
            </a:r>
            <a:r>
              <a:rPr dirty="0" sz="2400" spc="-10">
                <a:latin typeface="Calibri"/>
                <a:cs typeface="Calibri"/>
              </a:rPr>
              <a:t>seismogenic potential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20">
                <a:latin typeface="Calibri"/>
                <a:cs typeface="Calibri"/>
              </a:rPr>
              <a:t>average  </a:t>
            </a:r>
            <a:r>
              <a:rPr dirty="0" sz="2400" spc="-10">
                <a:latin typeface="Calibri"/>
                <a:cs typeface="Calibri"/>
              </a:rPr>
              <a:t>structural </a:t>
            </a:r>
            <a:r>
              <a:rPr dirty="0" sz="2400" spc="-5">
                <a:latin typeface="Calibri"/>
                <a:cs typeface="Calibri"/>
              </a:rPr>
              <a:t>properties of </a:t>
            </a:r>
            <a:r>
              <a:rPr dirty="0" sz="2400">
                <a:latin typeface="Calibri"/>
                <a:cs typeface="Calibri"/>
              </a:rPr>
              <a:t>the medium in the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region.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90408" y="4793615"/>
            <a:ext cx="2576512" cy="1661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8905" y="343280"/>
            <a:ext cx="584644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 Black"/>
                <a:cs typeface="Arial Black"/>
              </a:rPr>
              <a:t>SASQUAKES </a:t>
            </a:r>
            <a:r>
              <a:rPr dirty="0" sz="1800" spc="5" b="1">
                <a:latin typeface="Arial Black"/>
                <a:cs typeface="Arial Black"/>
              </a:rPr>
              <a:t>are here </a:t>
            </a:r>
            <a:r>
              <a:rPr dirty="0" sz="1800" b="1">
                <a:latin typeface="Arial Black"/>
                <a:cs typeface="Arial Black"/>
              </a:rPr>
              <a:t>in the </a:t>
            </a:r>
            <a:r>
              <a:rPr dirty="0" sz="1800" spc="-10" b="1">
                <a:latin typeface="Arial Black"/>
                <a:cs typeface="Arial Black"/>
              </a:rPr>
              <a:t>Pacific</a:t>
            </a:r>
            <a:r>
              <a:rPr dirty="0" sz="1800" spc="-35" b="1">
                <a:latin typeface="Arial Black"/>
                <a:cs typeface="Arial Black"/>
              </a:rPr>
              <a:t> </a:t>
            </a:r>
            <a:r>
              <a:rPr dirty="0" sz="1800" spc="5" b="1">
                <a:latin typeface="Arial Black"/>
                <a:cs typeface="Arial Black"/>
              </a:rPr>
              <a:t>Northwest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7992" y="786765"/>
            <a:ext cx="9256395" cy="488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825"/>
              </a:lnSpc>
              <a:spcBef>
                <a:spcPts val="95"/>
              </a:spcBef>
            </a:pPr>
            <a:r>
              <a:rPr dirty="0" sz="1600" spc="-5" b="1">
                <a:latin typeface="Arial Black"/>
                <a:cs typeface="Arial Black"/>
              </a:rPr>
              <a:t>GIGANTICUS </a:t>
            </a:r>
            <a:r>
              <a:rPr dirty="0" sz="1600" spc="-10" b="1">
                <a:latin typeface="Arial Black"/>
                <a:cs typeface="Arial Black"/>
              </a:rPr>
              <a:t>SUBDUCTUS, </a:t>
            </a:r>
            <a:r>
              <a:rPr dirty="0" sz="1600" spc="-5" b="1">
                <a:latin typeface="Arial Black"/>
                <a:cs typeface="Arial Black"/>
              </a:rPr>
              <a:t>and they will </a:t>
            </a:r>
            <a:r>
              <a:rPr dirty="0" sz="1600" spc="-20" b="1">
                <a:latin typeface="Arial Black"/>
                <a:cs typeface="Arial Black"/>
              </a:rPr>
              <a:t>leave </a:t>
            </a:r>
            <a:r>
              <a:rPr dirty="0" sz="1600" spc="-5" b="1">
                <a:latin typeface="Arial Black"/>
                <a:cs typeface="Arial Black"/>
              </a:rPr>
              <a:t>their BIG </a:t>
            </a:r>
            <a:r>
              <a:rPr dirty="0" sz="1600" spc="-10" b="1">
                <a:latin typeface="Arial Black"/>
                <a:cs typeface="Arial Black"/>
              </a:rPr>
              <a:t>FOOTPRINT</a:t>
            </a:r>
            <a:r>
              <a:rPr dirty="0" sz="1600" spc="250" b="1">
                <a:latin typeface="Arial Black"/>
                <a:cs typeface="Arial Black"/>
              </a:rPr>
              <a:t> </a:t>
            </a:r>
            <a:r>
              <a:rPr dirty="0" sz="1600" spc="-10" b="1">
                <a:latin typeface="Arial Black"/>
                <a:cs typeface="Arial Black"/>
              </a:rPr>
              <a:t>AGAIN!</a:t>
            </a:r>
            <a:endParaRPr sz="1600">
              <a:latin typeface="Arial Black"/>
              <a:cs typeface="Arial Black"/>
            </a:endParaRPr>
          </a:p>
          <a:p>
            <a:pPr algn="ctr">
              <a:lnSpc>
                <a:spcPts val="1825"/>
              </a:lnSpc>
            </a:pPr>
            <a:r>
              <a:rPr dirty="0" sz="1600" b="1">
                <a:latin typeface="Arial Black"/>
                <a:cs typeface="Arial Black"/>
              </a:rPr>
              <a:t>Are </a:t>
            </a:r>
            <a:r>
              <a:rPr dirty="0" sz="1600" spc="-10" b="1">
                <a:latin typeface="Arial Black"/>
                <a:cs typeface="Arial Black"/>
              </a:rPr>
              <a:t>we </a:t>
            </a:r>
            <a:r>
              <a:rPr dirty="0" sz="1600" spc="-5" b="1">
                <a:latin typeface="Arial Black"/>
                <a:cs typeface="Arial Black"/>
              </a:rPr>
              <a:t>going to design </a:t>
            </a:r>
            <a:r>
              <a:rPr dirty="0" sz="1600" spc="-15" b="1">
                <a:latin typeface="Arial Black"/>
                <a:cs typeface="Arial Black"/>
              </a:rPr>
              <a:t>for </a:t>
            </a:r>
            <a:r>
              <a:rPr dirty="0" sz="1600" spc="-5" b="1">
                <a:latin typeface="Arial Black"/>
                <a:cs typeface="Arial Black"/>
              </a:rPr>
              <a:t>the M9 Earthquake with its 5 minutes of shaking or</a:t>
            </a:r>
            <a:r>
              <a:rPr dirty="0" sz="1600" spc="240" b="1">
                <a:latin typeface="Arial Black"/>
                <a:cs typeface="Arial Black"/>
              </a:rPr>
              <a:t> </a:t>
            </a:r>
            <a:r>
              <a:rPr dirty="0" sz="1600" spc="5" b="1">
                <a:latin typeface="Arial Black"/>
                <a:cs typeface="Arial Black"/>
              </a:rPr>
              <a:t>not?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26052" y="1825751"/>
            <a:ext cx="3739896" cy="435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9741" y="340004"/>
            <a:ext cx="10357485" cy="645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  <a:tabLst>
                <a:tab pos="943610" algn="l"/>
                <a:tab pos="2583815" algn="l"/>
                <a:tab pos="3109595" algn="l"/>
                <a:tab pos="4249420" algn="l"/>
                <a:tab pos="5097145" algn="l"/>
                <a:tab pos="5622925" algn="l"/>
                <a:tab pos="6814820" algn="l"/>
                <a:tab pos="7233920" algn="l"/>
                <a:tab pos="8041640" algn="l"/>
                <a:tab pos="9000490" algn="l"/>
                <a:tab pos="9526270" algn="l"/>
              </a:tabLst>
            </a:pPr>
            <a:r>
              <a:rPr dirty="0" sz="1900" spc="10" b="1">
                <a:latin typeface="Arial Black"/>
                <a:cs typeface="Arial Black"/>
              </a:rPr>
              <a:t>There </a:t>
            </a:r>
            <a:r>
              <a:rPr dirty="0" sz="1900" spc="-5" b="1">
                <a:latin typeface="Arial Black"/>
                <a:cs typeface="Arial Black"/>
              </a:rPr>
              <a:t>is nothing </a:t>
            </a:r>
            <a:r>
              <a:rPr dirty="0" sz="1900" b="1">
                <a:latin typeface="Arial Black"/>
                <a:cs typeface="Arial Black"/>
              </a:rPr>
              <a:t>more difficult </a:t>
            </a:r>
            <a:r>
              <a:rPr dirty="0" sz="1900" spc="-5" b="1">
                <a:latin typeface="Arial Black"/>
                <a:cs typeface="Arial Black"/>
              </a:rPr>
              <a:t>to </a:t>
            </a:r>
            <a:r>
              <a:rPr dirty="0" sz="1900" spc="30" b="1">
                <a:latin typeface="Arial Black"/>
                <a:cs typeface="Arial Black"/>
              </a:rPr>
              <a:t>carry </a:t>
            </a:r>
            <a:r>
              <a:rPr dirty="0" sz="1900" spc="-5" b="1">
                <a:latin typeface="Arial Black"/>
                <a:cs typeface="Arial Black"/>
              </a:rPr>
              <a:t>out, </a:t>
            </a:r>
            <a:r>
              <a:rPr dirty="0" sz="1900" spc="-10" b="1">
                <a:latin typeface="Arial Black"/>
                <a:cs typeface="Arial Black"/>
              </a:rPr>
              <a:t>nor </a:t>
            </a:r>
            <a:r>
              <a:rPr dirty="0" sz="1900" b="1">
                <a:latin typeface="Arial Black"/>
                <a:cs typeface="Arial Black"/>
              </a:rPr>
              <a:t>more </a:t>
            </a:r>
            <a:r>
              <a:rPr dirty="0" sz="1900" spc="-10" b="1">
                <a:latin typeface="Arial Black"/>
                <a:cs typeface="Arial Black"/>
              </a:rPr>
              <a:t>doubtful </a:t>
            </a:r>
            <a:r>
              <a:rPr dirty="0" sz="1900" b="1">
                <a:latin typeface="Arial Black"/>
                <a:cs typeface="Arial Black"/>
              </a:rPr>
              <a:t>of </a:t>
            </a:r>
            <a:r>
              <a:rPr dirty="0" sz="1900" spc="-5" b="1">
                <a:latin typeface="Arial Black"/>
                <a:cs typeface="Arial Black"/>
              </a:rPr>
              <a:t>success, </a:t>
            </a:r>
            <a:r>
              <a:rPr dirty="0" sz="1900" spc="-10" b="1">
                <a:latin typeface="Arial Black"/>
                <a:cs typeface="Arial Black"/>
              </a:rPr>
              <a:t>nor  </a:t>
            </a:r>
            <a:r>
              <a:rPr dirty="0" sz="1900" spc="-5" b="1">
                <a:latin typeface="Arial Black"/>
                <a:cs typeface="Arial Black"/>
              </a:rPr>
              <a:t>mo</a:t>
            </a:r>
            <a:r>
              <a:rPr dirty="0" sz="1900" spc="20" b="1">
                <a:latin typeface="Arial Black"/>
                <a:cs typeface="Arial Black"/>
              </a:rPr>
              <a:t>r</a:t>
            </a:r>
            <a:r>
              <a:rPr dirty="0" sz="1900" spc="-5" b="1">
                <a:latin typeface="Arial Black"/>
                <a:cs typeface="Arial Black"/>
              </a:rPr>
              <a:t>e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5" b="1">
                <a:latin typeface="Arial Black"/>
                <a:cs typeface="Arial Black"/>
              </a:rPr>
              <a:t>dange</a:t>
            </a:r>
            <a:r>
              <a:rPr dirty="0" sz="1900" spc="25" b="1">
                <a:latin typeface="Arial Black"/>
                <a:cs typeface="Arial Black"/>
              </a:rPr>
              <a:t>r</a:t>
            </a:r>
            <a:r>
              <a:rPr dirty="0" sz="1900" spc="-5" b="1">
                <a:latin typeface="Arial Black"/>
                <a:cs typeface="Arial Black"/>
              </a:rPr>
              <a:t>ous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10" b="1">
                <a:latin typeface="Arial Black"/>
                <a:cs typeface="Arial Black"/>
              </a:rPr>
              <a:t>t</a:t>
            </a:r>
            <a:r>
              <a:rPr dirty="0" sz="1900" spc="-5" b="1">
                <a:latin typeface="Arial Black"/>
                <a:cs typeface="Arial Black"/>
              </a:rPr>
              <a:t>o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5" b="1">
                <a:latin typeface="Arial Black"/>
                <a:cs typeface="Arial Black"/>
              </a:rPr>
              <a:t>h</a:t>
            </a:r>
            <a:r>
              <a:rPr dirty="0" sz="1900" spc="-15" b="1">
                <a:latin typeface="Arial Black"/>
                <a:cs typeface="Arial Black"/>
              </a:rPr>
              <a:t>a</a:t>
            </a:r>
            <a:r>
              <a:rPr dirty="0" sz="1900" spc="-5" b="1">
                <a:latin typeface="Arial Black"/>
                <a:cs typeface="Arial Black"/>
              </a:rPr>
              <a:t>n</a:t>
            </a:r>
            <a:r>
              <a:rPr dirty="0" sz="1900" spc="-15" b="1">
                <a:latin typeface="Arial Black"/>
                <a:cs typeface="Arial Black"/>
              </a:rPr>
              <a:t>d</a:t>
            </a:r>
            <a:r>
              <a:rPr dirty="0" sz="1900" spc="-5" b="1">
                <a:latin typeface="Arial Black"/>
                <a:cs typeface="Arial Black"/>
              </a:rPr>
              <a:t>le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b="1">
                <a:latin typeface="Arial Black"/>
                <a:cs typeface="Arial Black"/>
              </a:rPr>
              <a:t>t</a:t>
            </a:r>
            <a:r>
              <a:rPr dirty="0" sz="1900" spc="-5" b="1">
                <a:latin typeface="Arial Black"/>
                <a:cs typeface="Arial Black"/>
              </a:rPr>
              <a:t>h</a:t>
            </a:r>
            <a:r>
              <a:rPr dirty="0" sz="1900" spc="-15" b="1">
                <a:latin typeface="Arial Black"/>
                <a:cs typeface="Arial Black"/>
              </a:rPr>
              <a:t>a</a:t>
            </a:r>
            <a:r>
              <a:rPr dirty="0" sz="1900" spc="-5" b="1">
                <a:latin typeface="Arial Black"/>
                <a:cs typeface="Arial Black"/>
              </a:rPr>
              <a:t>n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10" b="1">
                <a:latin typeface="Arial Black"/>
                <a:cs typeface="Arial Black"/>
              </a:rPr>
              <a:t>t</a:t>
            </a:r>
            <a:r>
              <a:rPr dirty="0" sz="1900" spc="-5" b="1">
                <a:latin typeface="Arial Black"/>
                <a:cs typeface="Arial Black"/>
              </a:rPr>
              <a:t>o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5" b="1">
                <a:latin typeface="Arial Black"/>
                <a:cs typeface="Arial Black"/>
              </a:rPr>
              <a:t>i</a:t>
            </a:r>
            <a:r>
              <a:rPr dirty="0" sz="1900" spc="5" b="1">
                <a:latin typeface="Arial Black"/>
                <a:cs typeface="Arial Black"/>
              </a:rPr>
              <a:t>n</a:t>
            </a:r>
            <a:r>
              <a:rPr dirty="0" sz="1900" spc="-5" b="1">
                <a:latin typeface="Arial Black"/>
                <a:cs typeface="Arial Black"/>
              </a:rPr>
              <a:t>it</a:t>
            </a:r>
            <a:r>
              <a:rPr dirty="0" sz="1900" b="1">
                <a:latin typeface="Arial Black"/>
                <a:cs typeface="Arial Black"/>
              </a:rPr>
              <a:t>i</a:t>
            </a:r>
            <a:r>
              <a:rPr dirty="0" sz="1900" spc="-45" b="1">
                <a:latin typeface="Arial Black"/>
                <a:cs typeface="Arial Black"/>
              </a:rPr>
              <a:t>a</a:t>
            </a:r>
            <a:r>
              <a:rPr dirty="0" sz="1900" spc="-5" b="1">
                <a:latin typeface="Arial Black"/>
                <a:cs typeface="Arial Black"/>
              </a:rPr>
              <a:t>te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5" b="1">
                <a:latin typeface="Arial Black"/>
                <a:cs typeface="Arial Black"/>
              </a:rPr>
              <a:t>a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b="1">
                <a:latin typeface="Arial Black"/>
                <a:cs typeface="Arial Black"/>
              </a:rPr>
              <a:t>n</a:t>
            </a:r>
            <a:r>
              <a:rPr dirty="0" sz="1900" spc="-5" b="1">
                <a:latin typeface="Arial Black"/>
                <a:cs typeface="Arial Black"/>
              </a:rPr>
              <a:t>ew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5" b="1">
                <a:latin typeface="Arial Black"/>
                <a:cs typeface="Arial Black"/>
              </a:rPr>
              <a:t>o</a:t>
            </a:r>
            <a:r>
              <a:rPr dirty="0" sz="1900" spc="35" b="1">
                <a:latin typeface="Arial Black"/>
                <a:cs typeface="Arial Black"/>
              </a:rPr>
              <a:t>r</a:t>
            </a:r>
            <a:r>
              <a:rPr dirty="0" sz="1900" spc="-5" b="1">
                <a:latin typeface="Arial Black"/>
                <a:cs typeface="Arial Black"/>
              </a:rPr>
              <a:t>der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10" b="1">
                <a:latin typeface="Arial Black"/>
                <a:cs typeface="Arial Black"/>
              </a:rPr>
              <a:t>o</a:t>
            </a:r>
            <a:r>
              <a:rPr dirty="0" sz="1900" spc="-5" b="1">
                <a:latin typeface="Arial Black"/>
                <a:cs typeface="Arial Black"/>
              </a:rPr>
              <a:t>f</a:t>
            </a:r>
            <a:r>
              <a:rPr dirty="0" sz="1900" b="1">
                <a:latin typeface="Arial Black"/>
                <a:cs typeface="Arial Black"/>
              </a:rPr>
              <a:t>	</a:t>
            </a:r>
            <a:r>
              <a:rPr dirty="0" sz="1900" spc="-5" b="1">
                <a:latin typeface="Arial Black"/>
                <a:cs typeface="Arial Black"/>
              </a:rPr>
              <a:t>t</a:t>
            </a:r>
            <a:r>
              <a:rPr dirty="0" sz="1900" spc="-15" b="1">
                <a:latin typeface="Arial Black"/>
                <a:cs typeface="Arial Black"/>
              </a:rPr>
              <a:t>h</a:t>
            </a:r>
            <a:r>
              <a:rPr dirty="0" sz="1900" spc="-5" b="1">
                <a:latin typeface="Arial Black"/>
                <a:cs typeface="Arial Black"/>
              </a:rPr>
              <a:t>i</a:t>
            </a:r>
            <a:r>
              <a:rPr dirty="0" sz="1900" b="1">
                <a:latin typeface="Arial Black"/>
                <a:cs typeface="Arial Black"/>
              </a:rPr>
              <a:t>ng</a:t>
            </a:r>
            <a:r>
              <a:rPr dirty="0" sz="1900" spc="-5" b="1">
                <a:latin typeface="Arial Black"/>
                <a:cs typeface="Arial Black"/>
              </a:rPr>
              <a:t>s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57500" y="1930907"/>
            <a:ext cx="5448300" cy="4024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4671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Yogi </a:t>
            </a:r>
            <a:r>
              <a:rPr dirty="0" spc="20"/>
              <a:t>Berra </a:t>
            </a:r>
            <a:r>
              <a:rPr dirty="0"/>
              <a:t>told us: </a:t>
            </a:r>
            <a:r>
              <a:rPr dirty="0" spc="-60"/>
              <a:t>“A </a:t>
            </a:r>
            <a:r>
              <a:rPr dirty="0" spc="-20"/>
              <a:t>Nickel </a:t>
            </a:r>
            <a:r>
              <a:rPr dirty="0" spc="-10"/>
              <a:t>Ain’t </a:t>
            </a:r>
            <a:r>
              <a:rPr dirty="0" spc="5"/>
              <a:t>Worth </a:t>
            </a:r>
            <a:r>
              <a:rPr dirty="0"/>
              <a:t>a Dime</a:t>
            </a:r>
            <a:r>
              <a:rPr dirty="0" spc="45"/>
              <a:t> </a:t>
            </a:r>
            <a:r>
              <a:rPr dirty="0"/>
              <a:t>Anymore.”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1111205"/>
            <a:ext cx="985456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-5" b="1">
                <a:latin typeface="Arial Black"/>
                <a:cs typeface="Arial Black"/>
              </a:rPr>
              <a:t>If </a:t>
            </a:r>
            <a:r>
              <a:rPr dirty="0" sz="1800" b="1">
                <a:latin typeface="Arial Black"/>
                <a:cs typeface="Arial Black"/>
              </a:rPr>
              <a:t>I </a:t>
            </a:r>
            <a:r>
              <a:rPr dirty="0" sz="1800" spc="-25" b="1">
                <a:latin typeface="Arial Black"/>
                <a:cs typeface="Arial Black"/>
              </a:rPr>
              <a:t>have </a:t>
            </a:r>
            <a:r>
              <a:rPr dirty="0" sz="1800" b="1">
                <a:latin typeface="Arial Black"/>
                <a:cs typeface="Arial Black"/>
              </a:rPr>
              <a:t>2 dimes and they </a:t>
            </a:r>
            <a:r>
              <a:rPr dirty="0" sz="1800" spc="5" b="1">
                <a:latin typeface="Arial Black"/>
                <a:cs typeface="Arial Black"/>
              </a:rPr>
              <a:t>are </a:t>
            </a:r>
            <a:r>
              <a:rPr dirty="0" sz="1800" spc="-15" b="1">
                <a:latin typeface="Arial Black"/>
                <a:cs typeface="Arial Black"/>
              </a:rPr>
              <a:t>now </a:t>
            </a:r>
            <a:r>
              <a:rPr dirty="0" sz="1800" spc="10" b="1">
                <a:latin typeface="Arial Black"/>
                <a:cs typeface="Arial Black"/>
              </a:rPr>
              <a:t>worth </a:t>
            </a:r>
            <a:r>
              <a:rPr dirty="0" sz="1800" b="1">
                <a:latin typeface="Arial Black"/>
                <a:cs typeface="Arial Black"/>
              </a:rPr>
              <a:t>$ 0.25 . . . </a:t>
            </a:r>
            <a:r>
              <a:rPr dirty="0" sz="1800" spc="-15" b="1">
                <a:latin typeface="Arial Black"/>
                <a:cs typeface="Arial Black"/>
              </a:rPr>
              <a:t>that’s </a:t>
            </a:r>
            <a:r>
              <a:rPr dirty="0" sz="1800" b="1">
                <a:latin typeface="Arial Black"/>
                <a:cs typeface="Arial Black"/>
              </a:rPr>
              <a:t>a </a:t>
            </a:r>
            <a:r>
              <a:rPr dirty="0" sz="1800" spc="-5" b="1">
                <a:latin typeface="Arial Black"/>
                <a:cs typeface="Arial Black"/>
              </a:rPr>
              <a:t>Pair-A-Dime</a:t>
            </a:r>
            <a:r>
              <a:rPr dirty="0" sz="1800" spc="80" b="1">
                <a:latin typeface="Arial Black"/>
                <a:cs typeface="Arial Black"/>
              </a:rPr>
              <a:t> </a:t>
            </a:r>
            <a:r>
              <a:rPr dirty="0" sz="1900" spc="-114" b="1">
                <a:latin typeface="Arial Black"/>
                <a:cs typeface="Arial Black"/>
              </a:rPr>
              <a:t>SHIFT.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2440" y="2426207"/>
            <a:ext cx="3822397" cy="3441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15823"/>
            <a:ext cx="10360025" cy="752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939"/>
              </a:lnSpc>
              <a:spcBef>
                <a:spcPts val="105"/>
              </a:spcBef>
              <a:tabLst>
                <a:tab pos="7985759" algn="l"/>
              </a:tabLst>
            </a:pPr>
            <a:r>
              <a:rPr dirty="0" sz="1700" spc="15" b="1">
                <a:latin typeface="Arial Black"/>
                <a:cs typeface="Arial Black"/>
              </a:rPr>
              <a:t>When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spc="-10" b="1">
                <a:latin typeface="Arial Black"/>
                <a:cs typeface="Arial Black"/>
              </a:rPr>
              <a:t>we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forget</a:t>
            </a:r>
            <a:r>
              <a:rPr dirty="0" sz="1700" spc="19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.</a:t>
            </a:r>
            <a:r>
              <a:rPr dirty="0" sz="1700" spc="165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.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.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a</a:t>
            </a:r>
            <a:r>
              <a:rPr dirty="0" sz="1700" spc="17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new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narrative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can</a:t>
            </a:r>
            <a:r>
              <a:rPr dirty="0" sz="1700" spc="185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come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in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spc="-10" b="1">
                <a:latin typeface="Arial Black"/>
                <a:cs typeface="Arial Black"/>
              </a:rPr>
              <a:t>that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spc="-10" b="1">
                <a:latin typeface="Arial Black"/>
                <a:cs typeface="Arial Black"/>
              </a:rPr>
              <a:t>isn’t</a:t>
            </a:r>
            <a:r>
              <a:rPr dirty="0" sz="1700" spc="170" b="1">
                <a:latin typeface="Arial Black"/>
                <a:cs typeface="Arial Black"/>
              </a:rPr>
              <a:t> </a:t>
            </a:r>
            <a:r>
              <a:rPr dirty="0" sz="1700" spc="5" b="1">
                <a:latin typeface="Arial Black"/>
                <a:cs typeface="Arial Black"/>
              </a:rPr>
              <a:t>true.	</a:t>
            </a:r>
            <a:r>
              <a:rPr dirty="0" sz="1700" spc="-10" b="1">
                <a:latin typeface="Arial Black"/>
                <a:cs typeface="Arial Black"/>
              </a:rPr>
              <a:t>Such  is </a:t>
            </a:r>
            <a:r>
              <a:rPr dirty="0" sz="1700" b="1">
                <a:latin typeface="Arial Black"/>
                <a:cs typeface="Arial Black"/>
              </a:rPr>
              <a:t>the</a:t>
            </a:r>
            <a:r>
              <a:rPr dirty="0" sz="1700" spc="-65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present</a:t>
            </a:r>
            <a:endParaRPr sz="1700">
              <a:latin typeface="Arial Black"/>
              <a:cs typeface="Arial Black"/>
            </a:endParaRPr>
          </a:p>
          <a:p>
            <a:pPr marL="12700">
              <a:lnSpc>
                <a:spcPts val="1835"/>
              </a:lnSpc>
            </a:pPr>
            <a:r>
              <a:rPr dirty="0" sz="1700" b="1">
                <a:latin typeface="Arial Black"/>
                <a:cs typeface="Arial Black"/>
              </a:rPr>
              <a:t>case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of</a:t>
            </a:r>
            <a:r>
              <a:rPr dirty="0" sz="1700" spc="254" b="1">
                <a:latin typeface="Arial Black"/>
                <a:cs typeface="Arial Black"/>
              </a:rPr>
              <a:t> </a:t>
            </a:r>
            <a:r>
              <a:rPr dirty="0" sz="1700" spc="-5" b="1">
                <a:latin typeface="Arial Black"/>
                <a:cs typeface="Arial Black"/>
              </a:rPr>
              <a:t>PSHA,</a:t>
            </a:r>
            <a:r>
              <a:rPr dirty="0" sz="1700" spc="170" b="1">
                <a:latin typeface="Arial Black"/>
                <a:cs typeface="Arial Black"/>
              </a:rPr>
              <a:t> </a:t>
            </a:r>
            <a:r>
              <a:rPr dirty="0" sz="1700" spc="-10" b="1">
                <a:latin typeface="Arial Black"/>
                <a:cs typeface="Arial Black"/>
              </a:rPr>
              <a:t>USGS’s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spc="-5" b="1">
                <a:latin typeface="Arial Black"/>
                <a:cs typeface="Arial Black"/>
              </a:rPr>
              <a:t>creation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spc="-5" b="1">
                <a:latin typeface="Arial Black"/>
                <a:cs typeface="Arial Black"/>
              </a:rPr>
              <a:t>(1976)</a:t>
            </a:r>
            <a:r>
              <a:rPr dirty="0" sz="1700" spc="17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and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spc="-5" b="1">
                <a:latin typeface="Arial Black"/>
                <a:cs typeface="Arial Black"/>
              </a:rPr>
              <a:t>un-let-go-able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paradigm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spc="-15" b="1">
                <a:latin typeface="Arial Black"/>
                <a:cs typeface="Arial Black"/>
              </a:rPr>
              <a:t>for</a:t>
            </a:r>
            <a:r>
              <a:rPr dirty="0" sz="1700" spc="175" b="1">
                <a:latin typeface="Arial Black"/>
                <a:cs typeface="Arial Black"/>
              </a:rPr>
              <a:t> </a:t>
            </a:r>
            <a:r>
              <a:rPr dirty="0" sz="1700" spc="-15" b="1">
                <a:latin typeface="Arial Black"/>
                <a:cs typeface="Arial Black"/>
              </a:rPr>
              <a:t>now</a:t>
            </a:r>
            <a:r>
              <a:rPr dirty="0" sz="1700" spc="170" b="1">
                <a:latin typeface="Arial Black"/>
                <a:cs typeface="Arial Black"/>
              </a:rPr>
              <a:t> </a:t>
            </a:r>
            <a:r>
              <a:rPr dirty="0" sz="1700" spc="5" b="1">
                <a:latin typeface="Arial Black"/>
                <a:cs typeface="Arial Black"/>
              </a:rPr>
              <a:t>more</a:t>
            </a:r>
            <a:r>
              <a:rPr dirty="0" sz="1700" spc="180" b="1">
                <a:latin typeface="Arial Black"/>
                <a:cs typeface="Arial Black"/>
              </a:rPr>
              <a:t> </a:t>
            </a:r>
            <a:r>
              <a:rPr dirty="0" sz="1700" spc="-5" b="1">
                <a:latin typeface="Arial Black"/>
                <a:cs typeface="Arial Black"/>
              </a:rPr>
              <a:t>than</a:t>
            </a:r>
            <a:endParaRPr sz="1700">
              <a:latin typeface="Arial Black"/>
              <a:cs typeface="Arial Black"/>
            </a:endParaRPr>
          </a:p>
          <a:p>
            <a:pPr marL="12700">
              <a:lnSpc>
                <a:spcPts val="1939"/>
              </a:lnSpc>
              <a:tabLst>
                <a:tab pos="509270" algn="l"/>
                <a:tab pos="1082675" algn="l"/>
                <a:tab pos="1396365" algn="l"/>
                <a:tab pos="1987550" algn="l"/>
                <a:tab pos="2832100" algn="l"/>
                <a:tab pos="3477260" algn="l"/>
                <a:tab pos="3961765" algn="l"/>
                <a:tab pos="4551680" algn="l"/>
                <a:tab pos="5790565" algn="l"/>
                <a:tab pos="6381750" algn="l"/>
                <a:tab pos="7226300" algn="l"/>
                <a:tab pos="7871459" algn="l"/>
                <a:tab pos="8355965" algn="l"/>
                <a:tab pos="9159240" algn="l"/>
              </a:tabLst>
            </a:pPr>
            <a:r>
              <a:rPr dirty="0" sz="1700" b="1">
                <a:latin typeface="Arial Black"/>
                <a:cs typeface="Arial Black"/>
              </a:rPr>
              <a:t>50	</a:t>
            </a:r>
            <a:r>
              <a:rPr dirty="0" sz="1700" spc="10" b="1">
                <a:latin typeface="Arial Black"/>
                <a:cs typeface="Arial Black"/>
              </a:rPr>
              <a:t>yrs	</a:t>
            </a:r>
            <a:r>
              <a:rPr dirty="0" sz="1700" b="1">
                <a:latin typeface="Arial Black"/>
                <a:cs typeface="Arial Black"/>
              </a:rPr>
              <a:t>–	</a:t>
            </a:r>
            <a:r>
              <a:rPr dirty="0" sz="1700" spc="-5" b="1">
                <a:latin typeface="Arial Black"/>
                <a:cs typeface="Arial Black"/>
              </a:rPr>
              <a:t>the	</a:t>
            </a:r>
            <a:r>
              <a:rPr dirty="0" sz="1700" b="1">
                <a:latin typeface="Arial Black"/>
                <a:cs typeface="Arial Black"/>
              </a:rPr>
              <a:t>same	</a:t>
            </a:r>
            <a:r>
              <a:rPr dirty="0" sz="1700" spc="10" b="1">
                <a:latin typeface="Arial Black"/>
                <a:cs typeface="Arial Black"/>
              </a:rPr>
              <a:t>age	</a:t>
            </a:r>
            <a:r>
              <a:rPr dirty="0" sz="1700" b="1">
                <a:latin typeface="Arial Black"/>
                <a:cs typeface="Arial Black"/>
              </a:rPr>
              <a:t>as	</a:t>
            </a:r>
            <a:r>
              <a:rPr dirty="0" sz="1700" spc="-5" b="1">
                <a:latin typeface="Arial Black"/>
                <a:cs typeface="Arial Black"/>
              </a:rPr>
              <a:t>the	</a:t>
            </a:r>
            <a:r>
              <a:rPr dirty="0" sz="1700" spc="5" b="1">
                <a:latin typeface="Arial Black"/>
                <a:cs typeface="Arial Black"/>
              </a:rPr>
              <a:t>Internet,	</a:t>
            </a:r>
            <a:r>
              <a:rPr dirty="0" sz="1700" spc="-5" b="1">
                <a:latin typeface="Arial Black"/>
                <a:cs typeface="Arial Black"/>
              </a:rPr>
              <a:t>the	</a:t>
            </a:r>
            <a:r>
              <a:rPr dirty="0" sz="1700" b="1">
                <a:latin typeface="Arial Black"/>
                <a:cs typeface="Arial Black"/>
              </a:rPr>
              <a:t>same	</a:t>
            </a:r>
            <a:r>
              <a:rPr dirty="0" sz="1700" spc="10" b="1">
                <a:latin typeface="Arial Black"/>
                <a:cs typeface="Arial Black"/>
              </a:rPr>
              <a:t>age	</a:t>
            </a:r>
            <a:r>
              <a:rPr dirty="0" sz="1700" b="1">
                <a:latin typeface="Arial Black"/>
                <a:cs typeface="Arial Black"/>
              </a:rPr>
              <a:t>as	</a:t>
            </a:r>
            <a:r>
              <a:rPr dirty="0" sz="1700" spc="-10" b="1">
                <a:latin typeface="Arial Black"/>
                <a:cs typeface="Arial Black"/>
              </a:rPr>
              <a:t>plate	</a:t>
            </a:r>
            <a:r>
              <a:rPr dirty="0" sz="1700" spc="-5" b="1">
                <a:latin typeface="Arial Black"/>
                <a:cs typeface="Arial Black"/>
              </a:rPr>
              <a:t>tectonics!</a:t>
            </a:r>
            <a:endParaRPr sz="17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6635" y="2217956"/>
            <a:ext cx="5049653" cy="3725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9794" y="398145"/>
            <a:ext cx="685990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Arial Black"/>
                <a:cs typeface="Arial Black"/>
              </a:rPr>
              <a:t>Why </a:t>
            </a:r>
            <a:r>
              <a:rPr dirty="0" sz="1800" b="1">
                <a:latin typeface="Arial Black"/>
                <a:cs typeface="Arial Black"/>
              </a:rPr>
              <a:t>a New </a:t>
            </a:r>
            <a:r>
              <a:rPr dirty="0" sz="1800" spc="-5" b="1">
                <a:latin typeface="Arial Black"/>
                <a:cs typeface="Arial Black"/>
              </a:rPr>
              <a:t>Paradigm </a:t>
            </a:r>
            <a:r>
              <a:rPr dirty="0" sz="1800" spc="-15" b="1">
                <a:latin typeface="Arial Black"/>
                <a:cs typeface="Arial Black"/>
              </a:rPr>
              <a:t>for </a:t>
            </a:r>
            <a:r>
              <a:rPr dirty="0" sz="1800" spc="-5" b="1">
                <a:latin typeface="Arial Black"/>
                <a:cs typeface="Arial Black"/>
              </a:rPr>
              <a:t>Seismic </a:t>
            </a:r>
            <a:r>
              <a:rPr dirty="0" sz="1800" spc="5" b="1">
                <a:latin typeface="Arial Black"/>
                <a:cs typeface="Arial Black"/>
              </a:rPr>
              <a:t>Hazard</a:t>
            </a:r>
            <a:r>
              <a:rPr dirty="0" sz="1800" spc="-5" b="1">
                <a:latin typeface="Arial Black"/>
                <a:cs typeface="Arial Black"/>
              </a:rPr>
              <a:t> </a:t>
            </a:r>
            <a:r>
              <a:rPr dirty="0" sz="1800" b="1">
                <a:latin typeface="Arial Black"/>
                <a:cs typeface="Arial Black"/>
              </a:rPr>
              <a:t>Assessment?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0196" y="893445"/>
            <a:ext cx="10039985" cy="121856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  <a:spcBef>
                <a:spcPts val="305"/>
              </a:spcBef>
            </a:pPr>
            <a:r>
              <a:rPr dirty="0" sz="1700" b="1">
                <a:latin typeface="Arial Black"/>
                <a:cs typeface="Arial Black"/>
              </a:rPr>
              <a:t>Because the separation of science and engineering is a human imposition – they </a:t>
            </a:r>
            <a:r>
              <a:rPr dirty="0" sz="1700" spc="10" b="1">
                <a:latin typeface="Arial Black"/>
                <a:cs typeface="Arial Black"/>
              </a:rPr>
              <a:t>are  </a:t>
            </a:r>
            <a:r>
              <a:rPr dirty="0" sz="1700" b="1">
                <a:latin typeface="Arial Black"/>
                <a:cs typeface="Arial Black"/>
              </a:rPr>
              <a:t>both </a:t>
            </a:r>
            <a:r>
              <a:rPr dirty="0" sz="1700" spc="20" b="1">
                <a:latin typeface="Arial Black"/>
                <a:cs typeface="Arial Black"/>
              </a:rPr>
              <a:t>part </a:t>
            </a:r>
            <a:r>
              <a:rPr dirty="0" sz="1700" b="1">
                <a:latin typeface="Arial Black"/>
                <a:cs typeface="Arial Black"/>
              </a:rPr>
              <a:t>of one indivisible phenomenon. And because </a:t>
            </a:r>
            <a:r>
              <a:rPr dirty="0" sz="1700" spc="-10" b="1">
                <a:latin typeface="Arial Black"/>
                <a:cs typeface="Arial Black"/>
              </a:rPr>
              <a:t>for </a:t>
            </a:r>
            <a:r>
              <a:rPr dirty="0" sz="1700" b="1">
                <a:latin typeface="Arial Black"/>
                <a:cs typeface="Arial Black"/>
              </a:rPr>
              <a:t>3 decades PSHA has de-  </a:t>
            </a:r>
            <a:r>
              <a:rPr dirty="0" sz="1700" spc="-5" b="1">
                <a:latin typeface="Arial Black"/>
                <a:cs typeface="Arial Black"/>
              </a:rPr>
              <a:t>livered </a:t>
            </a:r>
            <a:r>
              <a:rPr dirty="0" sz="1700" b="1">
                <a:latin typeface="Arial Black"/>
                <a:cs typeface="Arial Black"/>
              </a:rPr>
              <a:t>ambiguous, </a:t>
            </a:r>
            <a:r>
              <a:rPr dirty="0" sz="1700" spc="5" b="1">
                <a:latin typeface="Arial Black"/>
                <a:cs typeface="Arial Black"/>
              </a:rPr>
              <a:t>unreliable, </a:t>
            </a:r>
            <a:r>
              <a:rPr dirty="0" sz="1700" b="1">
                <a:latin typeface="Arial Black"/>
                <a:cs typeface="Arial Black"/>
              </a:rPr>
              <a:t>and </a:t>
            </a:r>
            <a:r>
              <a:rPr dirty="0" sz="1700" spc="5" b="1">
                <a:latin typeface="Arial Black"/>
                <a:cs typeface="Arial Black"/>
              </a:rPr>
              <a:t>globally </a:t>
            </a:r>
            <a:r>
              <a:rPr dirty="0" sz="1700" b="1">
                <a:latin typeface="Arial Black"/>
                <a:cs typeface="Arial Black"/>
              </a:rPr>
              <a:t>too </a:t>
            </a:r>
            <a:r>
              <a:rPr dirty="0" sz="1700" spc="5" b="1">
                <a:latin typeface="Arial Black"/>
                <a:cs typeface="Arial Black"/>
              </a:rPr>
              <a:t>deadly results: </a:t>
            </a:r>
            <a:r>
              <a:rPr dirty="0" sz="1700" b="1">
                <a:latin typeface="Arial Black"/>
                <a:cs typeface="Arial Black"/>
              </a:rPr>
              <a:t>&gt; 700,000 casualties  in </a:t>
            </a:r>
            <a:r>
              <a:rPr dirty="0" sz="1700" spc="10" b="1">
                <a:latin typeface="Arial Black"/>
                <a:cs typeface="Arial Black"/>
              </a:rPr>
              <a:t>regions where </a:t>
            </a:r>
            <a:r>
              <a:rPr dirty="0" sz="1700" b="1">
                <a:latin typeface="Arial Black"/>
                <a:cs typeface="Arial Black"/>
              </a:rPr>
              <a:t>seismic </a:t>
            </a:r>
            <a:r>
              <a:rPr dirty="0" sz="1700" spc="5" b="1">
                <a:latin typeface="Arial Black"/>
                <a:cs typeface="Arial Black"/>
              </a:rPr>
              <a:t>hazard </a:t>
            </a:r>
            <a:r>
              <a:rPr dirty="0" sz="1700" spc="-10" b="1">
                <a:latin typeface="Arial Black"/>
                <a:cs typeface="Arial Black"/>
              </a:rPr>
              <a:t>was </a:t>
            </a:r>
            <a:r>
              <a:rPr dirty="0" sz="1700" spc="5" b="1">
                <a:latin typeface="Arial Black"/>
                <a:cs typeface="Arial Black"/>
              </a:rPr>
              <a:t>mapped </a:t>
            </a:r>
            <a:r>
              <a:rPr dirty="0" sz="1700" b="1">
                <a:latin typeface="Arial Black"/>
                <a:cs typeface="Arial Black"/>
              </a:rPr>
              <a:t>to be </a:t>
            </a:r>
            <a:r>
              <a:rPr dirty="0" sz="1700" spc="-45" b="1">
                <a:latin typeface="Arial Black"/>
                <a:cs typeface="Arial Black"/>
              </a:rPr>
              <a:t>low, </a:t>
            </a:r>
            <a:r>
              <a:rPr dirty="0" sz="1700" b="1">
                <a:latin typeface="Arial Black"/>
                <a:cs typeface="Arial Black"/>
              </a:rPr>
              <a:t>but Nature and the </a:t>
            </a:r>
            <a:r>
              <a:rPr dirty="0" sz="1700" spc="10" b="1">
                <a:latin typeface="Arial Black"/>
                <a:cs typeface="Arial Black"/>
              </a:rPr>
              <a:t>regional  </a:t>
            </a:r>
            <a:r>
              <a:rPr dirty="0" sz="1700" b="1">
                <a:latin typeface="Arial Black"/>
                <a:cs typeface="Arial Black"/>
              </a:rPr>
              <a:t>tectonics </a:t>
            </a:r>
            <a:r>
              <a:rPr dirty="0" sz="1700" spc="5" b="1">
                <a:latin typeface="Arial Black"/>
                <a:cs typeface="Arial Black"/>
              </a:rPr>
              <a:t>unfortunately </a:t>
            </a:r>
            <a:r>
              <a:rPr dirty="0" sz="1700" b="1">
                <a:latin typeface="Arial Black"/>
                <a:cs typeface="Arial Black"/>
              </a:rPr>
              <a:t>acted</a:t>
            </a:r>
            <a:r>
              <a:rPr dirty="0" sz="1700" spc="-80" b="1">
                <a:latin typeface="Arial Black"/>
                <a:cs typeface="Arial Black"/>
              </a:rPr>
              <a:t> </a:t>
            </a:r>
            <a:r>
              <a:rPr dirty="0" sz="1700" b="1">
                <a:latin typeface="Arial Black"/>
                <a:cs typeface="Arial Black"/>
              </a:rPr>
              <a:t>otherwise!</a:t>
            </a:r>
            <a:endParaRPr sz="17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27079" y="2452788"/>
            <a:ext cx="4420147" cy="3351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8631"/>
            <a:ext cx="10070465" cy="1000760"/>
          </a:xfrm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algn="just" marL="12700" marR="5080">
              <a:lnSpc>
                <a:spcPct val="102000"/>
              </a:lnSpc>
              <a:spcBef>
                <a:spcPts val="65"/>
              </a:spcBef>
            </a:pPr>
            <a:r>
              <a:rPr dirty="0" sz="2000" b="1">
                <a:latin typeface="Arial Black"/>
                <a:cs typeface="Arial Black"/>
              </a:rPr>
              <a:t>PSHA is </a:t>
            </a:r>
            <a:r>
              <a:rPr dirty="0" sz="2000" spc="5" b="1">
                <a:latin typeface="Arial Black"/>
                <a:cs typeface="Arial Black"/>
              </a:rPr>
              <a:t>pretty </a:t>
            </a:r>
            <a:r>
              <a:rPr dirty="0" sz="2000" spc="-10" b="1">
                <a:latin typeface="Arial Black"/>
                <a:cs typeface="Arial Black"/>
              </a:rPr>
              <a:t>much </a:t>
            </a:r>
            <a:r>
              <a:rPr dirty="0" sz="2000" b="1">
                <a:latin typeface="Arial Black"/>
                <a:cs typeface="Arial Black"/>
              </a:rPr>
              <a:t>a </a:t>
            </a:r>
            <a:r>
              <a:rPr dirty="0" sz="2000" spc="-5" b="1">
                <a:latin typeface="Arial Black"/>
                <a:cs typeface="Arial Black"/>
              </a:rPr>
              <a:t>numerical creation, </a:t>
            </a:r>
            <a:r>
              <a:rPr dirty="0" sz="2000" spc="5" b="1">
                <a:latin typeface="Arial Black"/>
                <a:cs typeface="Arial Black"/>
              </a:rPr>
              <a:t>wherein </a:t>
            </a:r>
            <a:r>
              <a:rPr dirty="0" sz="2100" spc="-50" b="1">
                <a:latin typeface="Arial Black"/>
                <a:cs typeface="Arial Black"/>
              </a:rPr>
              <a:t>probability </a:t>
            </a:r>
            <a:r>
              <a:rPr dirty="0" sz="2000" b="1">
                <a:latin typeface="Arial Black"/>
                <a:cs typeface="Arial Black"/>
              </a:rPr>
              <a:t>is </a:t>
            </a:r>
            <a:r>
              <a:rPr dirty="0" sz="2000" spc="-5" b="1">
                <a:latin typeface="Arial Black"/>
                <a:cs typeface="Arial Black"/>
              </a:rPr>
              <a:t>pulled  out </a:t>
            </a:r>
            <a:r>
              <a:rPr dirty="0" sz="2000" b="1">
                <a:latin typeface="Arial Black"/>
                <a:cs typeface="Arial Black"/>
              </a:rPr>
              <a:t>of a </a:t>
            </a:r>
            <a:r>
              <a:rPr dirty="0" sz="2100" spc="-70" b="1">
                <a:latin typeface="Arial Black"/>
                <a:cs typeface="Arial Black"/>
              </a:rPr>
              <a:t>model </a:t>
            </a:r>
            <a:r>
              <a:rPr dirty="0" sz="2000" b="1">
                <a:latin typeface="Arial Black"/>
                <a:cs typeface="Arial Black"/>
              </a:rPr>
              <a:t>, </a:t>
            </a:r>
            <a:r>
              <a:rPr dirty="0" sz="2000" spc="5" b="1">
                <a:latin typeface="Arial Black"/>
                <a:cs typeface="Arial Black"/>
              </a:rPr>
              <a:t>there </a:t>
            </a:r>
            <a:r>
              <a:rPr dirty="0" sz="2000" b="1">
                <a:latin typeface="Arial Black"/>
                <a:cs typeface="Arial Black"/>
              </a:rPr>
              <a:t>is no </a:t>
            </a:r>
            <a:r>
              <a:rPr dirty="0" sz="2100" spc="-65" b="1">
                <a:latin typeface="Arial Black"/>
                <a:cs typeface="Arial Black"/>
              </a:rPr>
              <a:t>annual frequency </a:t>
            </a:r>
            <a:r>
              <a:rPr dirty="0" sz="2100" spc="-55" b="1">
                <a:latin typeface="Arial Black"/>
                <a:cs typeface="Arial Black"/>
              </a:rPr>
              <a:t>of </a:t>
            </a:r>
            <a:r>
              <a:rPr dirty="0" sz="2100" spc="-65" b="1">
                <a:latin typeface="Arial Black"/>
                <a:cs typeface="Arial Black"/>
              </a:rPr>
              <a:t>earthquakes </a:t>
            </a:r>
            <a:r>
              <a:rPr dirty="0" sz="2000" b="1">
                <a:latin typeface="Arial Black"/>
                <a:cs typeface="Arial Black"/>
              </a:rPr>
              <a:t>( </a:t>
            </a:r>
            <a:r>
              <a:rPr dirty="0" sz="2000" spc="-15" b="1">
                <a:latin typeface="Arial Black"/>
                <a:cs typeface="Arial Black"/>
              </a:rPr>
              <a:t>you </a:t>
            </a:r>
            <a:r>
              <a:rPr dirty="0" sz="2000" spc="-5" b="1">
                <a:latin typeface="Arial Black"/>
                <a:cs typeface="Arial Black"/>
              </a:rPr>
              <a:t>may  </a:t>
            </a:r>
            <a:r>
              <a:rPr dirty="0" sz="2000" spc="-25" b="1">
                <a:latin typeface="Arial Black"/>
                <a:cs typeface="Arial Black"/>
              </a:rPr>
              <a:t>have </a:t>
            </a:r>
            <a:r>
              <a:rPr dirty="0" sz="2000" b="1">
                <a:latin typeface="Arial Black"/>
                <a:cs typeface="Arial Black"/>
              </a:rPr>
              <a:t>noticed?), nor </a:t>
            </a:r>
            <a:r>
              <a:rPr dirty="0" sz="2000" spc="-10" b="1">
                <a:latin typeface="Arial Black"/>
                <a:cs typeface="Arial Black"/>
              </a:rPr>
              <a:t>such </a:t>
            </a:r>
            <a:r>
              <a:rPr dirty="0" sz="2000" b="1">
                <a:latin typeface="Arial Black"/>
                <a:cs typeface="Arial Black"/>
              </a:rPr>
              <a:t>a thing as </a:t>
            </a:r>
            <a:r>
              <a:rPr dirty="0" sz="2100" spc="-65" b="1">
                <a:latin typeface="Arial Black"/>
                <a:cs typeface="Arial Black"/>
              </a:rPr>
              <a:t>earthquake </a:t>
            </a:r>
            <a:r>
              <a:rPr dirty="0" sz="2100" spc="-40" b="1">
                <a:latin typeface="Arial Black"/>
                <a:cs typeface="Arial Black"/>
              </a:rPr>
              <a:t>return </a:t>
            </a:r>
            <a:r>
              <a:rPr dirty="0" sz="2100" spc="-50" b="1">
                <a:latin typeface="Arial Black"/>
                <a:cs typeface="Arial Black"/>
              </a:rPr>
              <a:t>period</a:t>
            </a:r>
            <a:r>
              <a:rPr dirty="0" sz="2000" spc="-50" b="1">
                <a:latin typeface="Arial Black"/>
                <a:cs typeface="Arial Black"/>
              </a:rPr>
              <a:t>.</a:t>
            </a:r>
            <a:r>
              <a:rPr dirty="0" sz="2000" spc="155" b="1">
                <a:latin typeface="Arial Black"/>
                <a:cs typeface="Arial Black"/>
              </a:rPr>
              <a:t> </a:t>
            </a:r>
            <a:r>
              <a:rPr dirty="0" sz="2000" spc="-5" b="1">
                <a:latin typeface="Arial Black"/>
                <a:cs typeface="Arial Black"/>
              </a:rPr>
              <a:t>BUMMER!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74492" y="1875496"/>
            <a:ext cx="5932305" cy="42637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603884"/>
            <a:ext cx="10144760" cy="129032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just" marL="12700" marR="5080">
              <a:lnSpc>
                <a:spcPct val="89000"/>
              </a:lnSpc>
              <a:spcBef>
                <a:spcPts val="335"/>
              </a:spcBef>
            </a:pPr>
            <a:r>
              <a:rPr dirty="0" sz="1800" b="1">
                <a:latin typeface="Arial Black"/>
                <a:cs typeface="Arial Black"/>
              </a:rPr>
              <a:t>Unreliability </a:t>
            </a:r>
            <a:r>
              <a:rPr dirty="0" sz="1800" spc="10" b="1">
                <a:latin typeface="Arial Black"/>
                <a:cs typeface="Arial Black"/>
              </a:rPr>
              <a:t>started </a:t>
            </a:r>
            <a:r>
              <a:rPr dirty="0" sz="1800" b="1">
                <a:latin typeface="Arial Black"/>
                <a:cs typeface="Arial Black"/>
              </a:rPr>
              <a:t>with </a:t>
            </a:r>
            <a:r>
              <a:rPr dirty="0" sz="1800" spc="10" b="1">
                <a:latin typeface="Arial Black"/>
                <a:cs typeface="Arial Black"/>
              </a:rPr>
              <a:t>“The </a:t>
            </a:r>
            <a:r>
              <a:rPr dirty="0" sz="1800" spc="5" b="1">
                <a:latin typeface="Arial Black"/>
                <a:cs typeface="Arial Black"/>
              </a:rPr>
              <a:t>Charleston </a:t>
            </a:r>
            <a:r>
              <a:rPr dirty="0" sz="1800" spc="-5" b="1">
                <a:latin typeface="Arial Black"/>
                <a:cs typeface="Arial Black"/>
              </a:rPr>
              <a:t>Issue.” </a:t>
            </a:r>
            <a:r>
              <a:rPr dirty="0" sz="1800" b="1">
                <a:latin typeface="Arial Black"/>
                <a:cs typeface="Arial Black"/>
              </a:rPr>
              <a:t>1982 USGS </a:t>
            </a:r>
            <a:r>
              <a:rPr dirty="0" sz="1800" spc="-5" b="1">
                <a:latin typeface="Arial Black"/>
                <a:cs typeface="Arial Black"/>
              </a:rPr>
              <a:t>announced </a:t>
            </a:r>
            <a:r>
              <a:rPr dirty="0" sz="1800" b="1">
                <a:latin typeface="Arial Black"/>
                <a:cs typeface="Arial Black"/>
              </a:rPr>
              <a:t>to </a:t>
            </a:r>
            <a:r>
              <a:rPr dirty="0" sz="1800" spc="-5" b="1">
                <a:latin typeface="Arial Black"/>
                <a:cs typeface="Arial Black"/>
              </a:rPr>
              <a:t>US  </a:t>
            </a:r>
            <a:r>
              <a:rPr dirty="0" sz="1800" spc="-10" b="1">
                <a:latin typeface="Arial Black"/>
                <a:cs typeface="Arial Black"/>
              </a:rPr>
              <a:t>NRC </a:t>
            </a:r>
            <a:r>
              <a:rPr dirty="0" sz="1800" b="1">
                <a:latin typeface="Arial Black"/>
                <a:cs typeface="Arial Black"/>
              </a:rPr>
              <a:t>“ </a:t>
            </a:r>
            <a:r>
              <a:rPr dirty="0" sz="1800" spc="-10" b="1">
                <a:latin typeface="Arial Black"/>
                <a:cs typeface="Arial Black"/>
              </a:rPr>
              <a:t>that </a:t>
            </a:r>
            <a:r>
              <a:rPr dirty="0" sz="1800" b="1">
                <a:latin typeface="Arial Black"/>
                <a:cs typeface="Arial Black"/>
              </a:rPr>
              <a:t>an 1886 Charleston-size earthquake 7.5 could occur </a:t>
            </a:r>
            <a:r>
              <a:rPr dirty="0" sz="1800" spc="5" b="1">
                <a:latin typeface="Arial Black"/>
                <a:cs typeface="Arial Black"/>
              </a:rPr>
              <a:t>anywhere </a:t>
            </a:r>
            <a:r>
              <a:rPr dirty="0" sz="1800" b="1">
                <a:latin typeface="Arial Black"/>
                <a:cs typeface="Arial Black"/>
              </a:rPr>
              <a:t>along  the </a:t>
            </a:r>
            <a:r>
              <a:rPr dirty="0" sz="1800" spc="10" b="1">
                <a:latin typeface="Arial Black"/>
                <a:cs typeface="Arial Black"/>
              </a:rPr>
              <a:t>eastern </a:t>
            </a:r>
            <a:r>
              <a:rPr dirty="0" sz="1800" spc="5" b="1">
                <a:latin typeface="Arial Black"/>
                <a:cs typeface="Arial Black"/>
              </a:rPr>
              <a:t>seaboard </a:t>
            </a:r>
            <a:r>
              <a:rPr dirty="0" sz="1800" b="1">
                <a:latin typeface="Arial Black"/>
                <a:cs typeface="Arial Black"/>
              </a:rPr>
              <a:t>in geologic / tectonic settings similar to </a:t>
            </a:r>
            <a:r>
              <a:rPr dirty="0" sz="1800" spc="-10" b="1">
                <a:latin typeface="Arial Black"/>
                <a:cs typeface="Arial Black"/>
              </a:rPr>
              <a:t>that </a:t>
            </a:r>
            <a:r>
              <a:rPr dirty="0" sz="1800" b="1">
                <a:latin typeface="Arial Black"/>
                <a:cs typeface="Arial Black"/>
              </a:rPr>
              <a:t>near </a:t>
            </a:r>
            <a:r>
              <a:rPr dirty="0" sz="1800" spc="5" b="1">
                <a:latin typeface="Arial Black"/>
                <a:cs typeface="Arial Black"/>
              </a:rPr>
              <a:t>Charles-  </a:t>
            </a:r>
            <a:r>
              <a:rPr dirty="0" sz="1800" b="1">
                <a:latin typeface="Arial Black"/>
                <a:cs typeface="Arial Black"/>
              </a:rPr>
              <a:t>ton, </a:t>
            </a:r>
            <a:r>
              <a:rPr dirty="0" sz="1800" spc="-5" b="1">
                <a:latin typeface="Arial Black"/>
                <a:cs typeface="Arial Black"/>
              </a:rPr>
              <a:t>South </a:t>
            </a:r>
            <a:r>
              <a:rPr dirty="0" sz="1800" b="1">
                <a:latin typeface="Arial Black"/>
                <a:cs typeface="Arial Black"/>
              </a:rPr>
              <a:t>Carolina – </a:t>
            </a:r>
            <a:r>
              <a:rPr dirty="0" sz="1800" spc="-5" b="1">
                <a:latin typeface="Arial Black"/>
                <a:cs typeface="Arial Black"/>
              </a:rPr>
              <a:t>placing forbidding demands </a:t>
            </a:r>
            <a:r>
              <a:rPr dirty="0" sz="1800" b="1">
                <a:latin typeface="Arial Black"/>
                <a:cs typeface="Arial Black"/>
              </a:rPr>
              <a:t>on </a:t>
            </a:r>
            <a:r>
              <a:rPr dirty="0" sz="1800" spc="-5" b="1">
                <a:latin typeface="Arial Black"/>
                <a:cs typeface="Arial Black"/>
              </a:rPr>
              <a:t>design and </a:t>
            </a:r>
            <a:r>
              <a:rPr dirty="0" sz="1800" spc="5" b="1">
                <a:latin typeface="Arial Black"/>
                <a:cs typeface="Arial Black"/>
              </a:rPr>
              <a:t>construction </a:t>
            </a:r>
            <a:r>
              <a:rPr dirty="0" sz="1800" b="1">
                <a:latin typeface="Arial Black"/>
                <a:cs typeface="Arial Black"/>
              </a:rPr>
              <a:t>of  critical </a:t>
            </a:r>
            <a:r>
              <a:rPr dirty="0" sz="1800" spc="-5" b="1">
                <a:latin typeface="Arial Black"/>
                <a:cs typeface="Arial Black"/>
              </a:rPr>
              <a:t>facilities </a:t>
            </a:r>
            <a:r>
              <a:rPr dirty="0" sz="1800" spc="5" b="1">
                <a:latin typeface="Arial Black"/>
                <a:cs typeface="Arial Black"/>
              </a:rPr>
              <a:t>from </a:t>
            </a:r>
            <a:r>
              <a:rPr dirty="0" sz="1800" b="1">
                <a:latin typeface="Arial Black"/>
                <a:cs typeface="Arial Black"/>
              </a:rPr>
              <a:t>Maine to Mar-A-Lago –</a:t>
            </a:r>
            <a:r>
              <a:rPr dirty="0" sz="1800" spc="545" b="1">
                <a:latin typeface="Arial Black"/>
                <a:cs typeface="Arial Black"/>
              </a:rPr>
              <a:t> </a:t>
            </a:r>
            <a:r>
              <a:rPr dirty="0" sz="1900" spc="-70" b="1">
                <a:latin typeface="Arial Black"/>
                <a:cs typeface="Arial Black"/>
              </a:rPr>
              <a:t>Voila!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2194" y="2320118"/>
            <a:ext cx="6664959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10" b="1">
                <a:latin typeface="Arial Black"/>
                <a:cs typeface="Arial Black"/>
              </a:rPr>
              <a:t>“The </a:t>
            </a:r>
            <a:r>
              <a:rPr dirty="0" sz="1800" spc="5" b="1">
                <a:latin typeface="Arial Black"/>
                <a:cs typeface="Arial Black"/>
              </a:rPr>
              <a:t>Charleston </a:t>
            </a:r>
            <a:r>
              <a:rPr dirty="0" sz="1800" spc="-5" b="1">
                <a:latin typeface="Arial Black"/>
                <a:cs typeface="Arial Black"/>
              </a:rPr>
              <a:t>Issue” </a:t>
            </a:r>
            <a:r>
              <a:rPr dirty="0" sz="1800" spc="-10" b="1">
                <a:latin typeface="Arial Black"/>
                <a:cs typeface="Arial Black"/>
              </a:rPr>
              <a:t>was </a:t>
            </a:r>
            <a:r>
              <a:rPr dirty="0" sz="1800" spc="-5" b="1">
                <a:latin typeface="Arial Black"/>
                <a:cs typeface="Arial Black"/>
              </a:rPr>
              <a:t>treated</a:t>
            </a:r>
            <a:r>
              <a:rPr dirty="0" sz="1800" spc="-55" b="1">
                <a:latin typeface="Arial Black"/>
                <a:cs typeface="Arial Black"/>
              </a:rPr>
              <a:t> </a:t>
            </a:r>
            <a:r>
              <a:rPr dirty="0" sz="1900" spc="-45" b="1">
                <a:latin typeface="Arial Black"/>
                <a:cs typeface="Arial Black"/>
              </a:rPr>
              <a:t>probabilistically</a:t>
            </a:r>
            <a:r>
              <a:rPr dirty="0" sz="1800" spc="-45" b="1"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09484" y="3288164"/>
            <a:ext cx="4722470" cy="16695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7894" y="946150"/>
            <a:ext cx="920305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 Black"/>
                <a:cs typeface="Arial Black"/>
              </a:rPr>
              <a:t>NDSHA: A New Paradigm </a:t>
            </a:r>
            <a:r>
              <a:rPr dirty="0" sz="2000" spc="-15" b="1">
                <a:latin typeface="Arial Black"/>
                <a:cs typeface="Arial Black"/>
              </a:rPr>
              <a:t>for </a:t>
            </a:r>
            <a:r>
              <a:rPr dirty="0" sz="2000" spc="-5" b="1">
                <a:latin typeface="Arial Black"/>
                <a:cs typeface="Arial Black"/>
              </a:rPr>
              <a:t>Reliable </a:t>
            </a:r>
            <a:r>
              <a:rPr dirty="0" sz="2000" b="1">
                <a:latin typeface="Arial Black"/>
                <a:cs typeface="Arial Black"/>
              </a:rPr>
              <a:t>Seismic </a:t>
            </a:r>
            <a:r>
              <a:rPr dirty="0" sz="2000" spc="5" b="1">
                <a:latin typeface="Arial Black"/>
                <a:cs typeface="Arial Black"/>
              </a:rPr>
              <a:t>Hazard</a:t>
            </a:r>
            <a:r>
              <a:rPr dirty="0" sz="2000" spc="-25" b="1">
                <a:latin typeface="Arial Black"/>
                <a:cs typeface="Arial Black"/>
              </a:rPr>
              <a:t> </a:t>
            </a:r>
            <a:r>
              <a:rPr dirty="0" sz="2000" b="1">
                <a:latin typeface="Arial Black"/>
                <a:cs typeface="Arial Black"/>
              </a:rPr>
              <a:t>Assessment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7894" y="1500885"/>
            <a:ext cx="8942705" cy="54546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1930"/>
              </a:lnSpc>
              <a:spcBef>
                <a:spcPts val="355"/>
              </a:spcBef>
            </a:pPr>
            <a:r>
              <a:rPr dirty="0" sz="1800" spc="-10" b="1">
                <a:latin typeface="Arial Black"/>
                <a:cs typeface="Arial Black"/>
              </a:rPr>
              <a:t>explains </a:t>
            </a:r>
            <a:r>
              <a:rPr dirty="0" sz="1800" spc="10" b="1">
                <a:latin typeface="Arial Black"/>
                <a:cs typeface="Arial Black"/>
              </a:rPr>
              <a:t>why </a:t>
            </a:r>
            <a:r>
              <a:rPr dirty="0" sz="1800" spc="-5" b="1">
                <a:latin typeface="Arial Black"/>
                <a:cs typeface="Arial Black"/>
              </a:rPr>
              <a:t>Nature </a:t>
            </a:r>
            <a:r>
              <a:rPr dirty="0" sz="1800" b="1">
                <a:latin typeface="Arial Black"/>
                <a:cs typeface="Arial Black"/>
              </a:rPr>
              <a:t>and </a:t>
            </a:r>
            <a:r>
              <a:rPr dirty="0" sz="1800" spc="-10" b="1">
                <a:latin typeface="Arial Black"/>
                <a:cs typeface="Arial Black"/>
              </a:rPr>
              <a:t>nature’s </a:t>
            </a:r>
            <a:r>
              <a:rPr dirty="0" sz="1800" spc="15" b="1">
                <a:latin typeface="Arial Black"/>
                <a:cs typeface="Arial Black"/>
              </a:rPr>
              <a:t>geometry </a:t>
            </a:r>
            <a:r>
              <a:rPr dirty="0" sz="1800" spc="-20" b="1">
                <a:latin typeface="Arial Black"/>
                <a:cs typeface="Arial Black"/>
              </a:rPr>
              <a:t>have </a:t>
            </a:r>
            <a:r>
              <a:rPr dirty="0" sz="1800" b="1">
                <a:latin typeface="Arial Black"/>
                <a:cs typeface="Arial Black"/>
              </a:rPr>
              <a:t>no </a:t>
            </a:r>
            <a:r>
              <a:rPr dirty="0" sz="1800" spc="5" b="1">
                <a:latin typeface="Arial Black"/>
                <a:cs typeface="Arial Black"/>
              </a:rPr>
              <a:t>contracts </a:t>
            </a:r>
            <a:r>
              <a:rPr dirty="0" sz="1800" b="1">
                <a:latin typeface="Arial Black"/>
                <a:cs typeface="Arial Black"/>
              </a:rPr>
              <a:t>to </a:t>
            </a:r>
            <a:r>
              <a:rPr dirty="0" sz="1800" spc="15" b="1">
                <a:latin typeface="Arial Black"/>
                <a:cs typeface="Arial Black"/>
              </a:rPr>
              <a:t>agree  </a:t>
            </a:r>
            <a:r>
              <a:rPr dirty="0" sz="1800" b="1">
                <a:latin typeface="Arial Black"/>
                <a:cs typeface="Arial Black"/>
              </a:rPr>
              <a:t>with</a:t>
            </a:r>
            <a:r>
              <a:rPr dirty="0" sz="1800" spc="-15" b="1">
                <a:latin typeface="Arial Black"/>
                <a:cs typeface="Arial Black"/>
              </a:rPr>
              <a:t> </a:t>
            </a:r>
            <a:r>
              <a:rPr dirty="0" sz="1800" spc="-10" b="1">
                <a:latin typeface="Arial Black"/>
                <a:cs typeface="Arial Black"/>
              </a:rPr>
              <a:t>mathematics.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4600" y="3076278"/>
            <a:ext cx="7030976" cy="199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James Bela</dc:creator>
  <dc:title>The Cascadia subduction zone introduced a whole new ballgame for Earthquake Hazards here in the Pacific Northwest – making our WORLD now more SERIOUS!</dc:title>
  <dcterms:created xsi:type="dcterms:W3CDTF">2019-11-05T20:11:25Z</dcterms:created>
  <dcterms:modified xsi:type="dcterms:W3CDTF">2019-11-05T20:11:25Z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2019-11-05T00:00:00Z</vt:filetime>
  </property>
</Properties>
</file>